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220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83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58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02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001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21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078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996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22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045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057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76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0668B51F-0397-D568-D929-A4F9A9CC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3" descr="波浪狀 3D 圖案">
            <a:extLst>
              <a:ext uri="{FF2B5EF4-FFF2-40B4-BE49-F238E27FC236}">
                <a16:creationId xmlns:a16="http://schemas.microsoft.com/office/drawing/2014/main" id="{A714579B-210D-A3A0-FBA5-51E81B9978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450" b="6969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1" name="Freeform: Shape 10">
            <a:extLst>
              <a:ext uri="{FF2B5EF4-FFF2-40B4-BE49-F238E27FC236}">
                <a16:creationId xmlns:a16="http://schemas.microsoft.com/office/drawing/2014/main" id="{50F200B6-228D-F4F2-C6FF-D4257EC20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 flipH="1">
            <a:off x="4556932" y="3127849"/>
            <a:ext cx="7654355" cy="3796328"/>
          </a:xfrm>
          <a:custGeom>
            <a:avLst/>
            <a:gdLst>
              <a:gd name="connsiteX0" fmla="*/ 1835852 w 7654355"/>
              <a:gd name="connsiteY0" fmla="*/ 1549 h 3796328"/>
              <a:gd name="connsiteX1" fmla="*/ 20604 w 7654355"/>
              <a:gd name="connsiteY1" fmla="*/ 803783 h 3796328"/>
              <a:gd name="connsiteX2" fmla="*/ 0 w 7654355"/>
              <a:gd name="connsiteY2" fmla="*/ 826352 h 3796328"/>
              <a:gd name="connsiteX3" fmla="*/ 51841 w 7654355"/>
              <a:gd name="connsiteY3" fmla="*/ 3796328 h 3796328"/>
              <a:gd name="connsiteX4" fmla="*/ 7654355 w 7654355"/>
              <a:gd name="connsiteY4" fmla="*/ 3663625 h 3796328"/>
              <a:gd name="connsiteX5" fmla="*/ 3473222 w 7654355"/>
              <a:gd name="connsiteY5" fmla="*/ 499129 h 3796328"/>
              <a:gd name="connsiteX6" fmla="*/ 3417360 w 7654355"/>
              <a:gd name="connsiteY6" fmla="*/ 459014 h 3796328"/>
              <a:gd name="connsiteX7" fmla="*/ 1990462 w 7654355"/>
              <a:gd name="connsiteY7" fmla="*/ 763 h 3796328"/>
              <a:gd name="connsiteX8" fmla="*/ 1835852 w 7654355"/>
              <a:gd name="connsiteY8" fmla="*/ 1549 h 3796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654355" h="3796328">
                <a:moveTo>
                  <a:pt x="1835852" y="1549"/>
                </a:moveTo>
                <a:cubicBezTo>
                  <a:pt x="1166613" y="24353"/>
                  <a:pt x="510847" y="298769"/>
                  <a:pt x="20604" y="803783"/>
                </a:cubicBezTo>
                <a:lnTo>
                  <a:pt x="0" y="826352"/>
                </a:lnTo>
                <a:lnTo>
                  <a:pt x="51841" y="3796328"/>
                </a:lnTo>
                <a:lnTo>
                  <a:pt x="7654355" y="3663625"/>
                </a:lnTo>
                <a:lnTo>
                  <a:pt x="3473222" y="499129"/>
                </a:lnTo>
                <a:lnTo>
                  <a:pt x="3417360" y="459014"/>
                </a:lnTo>
                <a:cubicBezTo>
                  <a:pt x="2981578" y="162529"/>
                  <a:pt x="2485536" y="12600"/>
                  <a:pt x="1990462" y="763"/>
                </a:cubicBezTo>
                <a:cubicBezTo>
                  <a:pt x="1938891" y="-470"/>
                  <a:pt x="1887332" y="-206"/>
                  <a:pt x="1835852" y="1549"/>
                </a:cubicBezTo>
                <a:close/>
              </a:path>
            </a:pathLst>
          </a:custGeom>
          <a:gradFill>
            <a:gsLst>
              <a:gs pos="22000">
                <a:schemeClr val="bg2">
                  <a:alpha val="80000"/>
                </a:schemeClr>
              </a:gs>
              <a:gs pos="100000">
                <a:schemeClr val="accent1">
                  <a:lumMod val="60000"/>
                  <a:lumOff val="40000"/>
                  <a:alpha val="84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7FEDE0F-23FA-2F6F-669E-9091D5A054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436" y="782463"/>
            <a:ext cx="7880207" cy="1232744"/>
          </a:xfrm>
        </p:spPr>
        <p:txBody>
          <a:bodyPr anchor="ctr">
            <a:noAutofit/>
          </a:bodyPr>
          <a:lstStyle/>
          <a:p>
            <a:pPr algn="r"/>
            <a:r>
              <a:rPr lang="zh-TW" altLang="en-US" sz="5400" b="0" dirty="0">
                <a:latin typeface="-apple-system"/>
              </a:rPr>
              <a:t>生成式</a:t>
            </a:r>
            <a:r>
              <a:rPr lang="en-US" altLang="zh-TW" sz="5400" b="0" dirty="0">
                <a:latin typeface="-apple-system"/>
              </a:rPr>
              <a:t>AI</a:t>
            </a:r>
            <a:r>
              <a:rPr lang="zh-TW" altLang="en-US" sz="5400" b="0" dirty="0">
                <a:latin typeface="-apple-system"/>
              </a:rPr>
              <a:t>強化的股票</a:t>
            </a:r>
            <a:r>
              <a:rPr lang="en-US" altLang="zh-TW" sz="5400" b="0" dirty="0">
                <a:latin typeface="-apple-system"/>
              </a:rPr>
              <a:t>APP</a:t>
            </a:r>
            <a:endParaRPr lang="en-US" sz="5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28CC2B1-C3DF-E229-C726-3F2338CEF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0281" y="3847907"/>
            <a:ext cx="3129921" cy="1010882"/>
          </a:xfrm>
        </p:spPr>
        <p:txBody>
          <a:bodyPr anchor="b">
            <a:normAutofit/>
          </a:bodyPr>
          <a:lstStyle/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721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379D18E-D6AD-492E-2525-C716882C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76CCAFD-70AE-9B2A-A28F-F90DB8F494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6AF32CF2-FD61-1872-DABD-1A886A66DA77}"/>
              </a:ext>
            </a:extLst>
          </p:cNvPr>
          <p:cNvSpPr txBox="1"/>
          <p:nvPr/>
        </p:nvSpPr>
        <p:spPr>
          <a:xfrm>
            <a:off x="720434" y="1616364"/>
            <a:ext cx="56341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>
                <a:solidFill>
                  <a:schemeClr val="bg1"/>
                </a:solidFill>
              </a:rPr>
              <a:t>1.</a:t>
            </a:r>
            <a:r>
              <a:rPr lang="zh-TW" altLang="en-US" sz="4000" dirty="0">
                <a:solidFill>
                  <a:schemeClr val="bg1"/>
                </a:solidFill>
              </a:rPr>
              <a:t>前言</a:t>
            </a:r>
            <a:endParaRPr lang="en-US" altLang="zh-TW" sz="4000" dirty="0">
              <a:solidFill>
                <a:schemeClr val="bg1"/>
              </a:solidFill>
            </a:endParaRPr>
          </a:p>
          <a:p>
            <a:r>
              <a:rPr lang="zh-TW" altLang="en-US" sz="2000" dirty="0">
                <a:solidFill>
                  <a:schemeClr val="bg1"/>
                </a:solidFill>
              </a:rPr>
              <a:t>研究動機 </a:t>
            </a:r>
            <a:r>
              <a:rPr lang="en-US" altLang="zh-TW" sz="2000" dirty="0">
                <a:solidFill>
                  <a:schemeClr val="bg1"/>
                </a:solidFill>
              </a:rPr>
              <a:t>==</a:t>
            </a:r>
            <a:r>
              <a:rPr lang="zh-TW" altLang="en-US" sz="2000" dirty="0">
                <a:solidFill>
                  <a:schemeClr val="bg1"/>
                </a:solidFill>
              </a:rPr>
              <a:t> </a:t>
            </a:r>
            <a:r>
              <a:rPr lang="en-US" altLang="zh-TW" sz="2000" dirty="0">
                <a:solidFill>
                  <a:schemeClr val="bg1"/>
                </a:solidFill>
              </a:rPr>
              <a:t>&gt;</a:t>
            </a:r>
            <a:r>
              <a:rPr lang="zh-TW" altLang="en-US" sz="2000" dirty="0">
                <a:solidFill>
                  <a:schemeClr val="bg1"/>
                </a:solidFill>
              </a:rPr>
              <a:t>要寫重要性 </a:t>
            </a:r>
            <a:r>
              <a:rPr lang="en-US" altLang="zh-TW" sz="2000" dirty="0">
                <a:solidFill>
                  <a:schemeClr val="bg1"/>
                </a:solidFill>
              </a:rPr>
              <a:t>==</a:t>
            </a:r>
            <a:r>
              <a:rPr lang="zh-TW" altLang="en-US" sz="2000" dirty="0">
                <a:solidFill>
                  <a:schemeClr val="bg1"/>
                </a:solidFill>
              </a:rPr>
              <a:t> </a:t>
            </a:r>
            <a:r>
              <a:rPr lang="en-US" altLang="zh-TW" sz="2000" dirty="0">
                <a:solidFill>
                  <a:schemeClr val="bg1"/>
                </a:solidFill>
              </a:rPr>
              <a:t>&gt;</a:t>
            </a:r>
            <a:r>
              <a:rPr lang="zh-TW" altLang="en-US" sz="2000" dirty="0">
                <a:solidFill>
                  <a:schemeClr val="bg1"/>
                </a:solidFill>
              </a:rPr>
              <a:t> 生成式</a:t>
            </a:r>
            <a:r>
              <a:rPr lang="en-US" altLang="zh-TW" sz="2000" dirty="0">
                <a:solidFill>
                  <a:schemeClr val="bg1"/>
                </a:solidFill>
              </a:rPr>
              <a:t>AI</a:t>
            </a:r>
          </a:p>
          <a:p>
            <a:r>
              <a:rPr lang="zh-TW" altLang="en-US" sz="2000" dirty="0">
                <a:solidFill>
                  <a:schemeClr val="bg1"/>
                </a:solidFill>
              </a:rPr>
              <a:t>文獻探討 </a:t>
            </a:r>
            <a:r>
              <a:rPr lang="en-US" altLang="zh-TW" sz="2000" dirty="0">
                <a:solidFill>
                  <a:schemeClr val="bg1"/>
                </a:solidFill>
              </a:rPr>
              <a:t>==</a:t>
            </a:r>
            <a:r>
              <a:rPr lang="zh-TW" altLang="en-US" sz="2000" dirty="0">
                <a:solidFill>
                  <a:schemeClr val="bg1"/>
                </a:solidFill>
              </a:rPr>
              <a:t> </a:t>
            </a:r>
            <a:r>
              <a:rPr lang="en-US" altLang="zh-TW" sz="2000" dirty="0">
                <a:solidFill>
                  <a:schemeClr val="bg1"/>
                </a:solidFill>
              </a:rPr>
              <a:t>&gt;</a:t>
            </a:r>
            <a:r>
              <a:rPr lang="zh-TW" altLang="en-US" sz="2000" dirty="0">
                <a:solidFill>
                  <a:schemeClr val="bg1"/>
                </a:solidFill>
              </a:rPr>
              <a:t>別人的作品</a:t>
            </a:r>
            <a:endParaRPr lang="en-US" altLang="zh-TW" sz="2000" dirty="0">
              <a:solidFill>
                <a:schemeClr val="bg1"/>
              </a:solidFill>
            </a:endParaRPr>
          </a:p>
          <a:p>
            <a:r>
              <a:rPr lang="zh-TW" altLang="en-US" sz="2000" dirty="0">
                <a:solidFill>
                  <a:schemeClr val="bg1"/>
                </a:solidFill>
              </a:rPr>
              <a:t>你的獨特見解</a:t>
            </a:r>
            <a:endParaRPr lang="en-US" altLang="zh-TW" sz="2000" dirty="0">
              <a:solidFill>
                <a:schemeClr val="bg1"/>
              </a:solidFill>
            </a:endParaRPr>
          </a:p>
          <a:p>
            <a:r>
              <a:rPr lang="zh-TW" altLang="en-US" sz="2000" dirty="0">
                <a:solidFill>
                  <a:schemeClr val="bg1"/>
                </a:solidFill>
              </a:rPr>
              <a:t>論文架構</a:t>
            </a:r>
            <a:endParaRPr lang="en-US" altLang="zh-TW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2.</a:t>
            </a:r>
            <a:r>
              <a:rPr lang="zh-TW" altLang="en-US" sz="2000" dirty="0">
                <a:solidFill>
                  <a:schemeClr val="bg1"/>
                </a:solidFill>
              </a:rPr>
              <a:t>文獻探討 </a:t>
            </a:r>
            <a:endParaRPr lang="en-US" altLang="zh-TW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3.</a:t>
            </a:r>
            <a:r>
              <a:rPr lang="zh-TW" altLang="en-US" sz="2000" dirty="0">
                <a:solidFill>
                  <a:schemeClr val="bg1"/>
                </a:solidFill>
              </a:rPr>
              <a:t>系統架構</a:t>
            </a:r>
            <a:endParaRPr lang="en-US" altLang="zh-TW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4.</a:t>
            </a:r>
            <a:r>
              <a:rPr lang="zh-TW" altLang="en-US" sz="2000" dirty="0">
                <a:solidFill>
                  <a:schemeClr val="bg1"/>
                </a:solidFill>
              </a:rPr>
              <a:t>關鍵技術</a:t>
            </a:r>
            <a:endParaRPr lang="en-US" altLang="zh-TW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5.</a:t>
            </a:r>
            <a:r>
              <a:rPr lang="zh-TW" altLang="en-US" sz="2000" dirty="0">
                <a:solidFill>
                  <a:schemeClr val="bg1"/>
                </a:solidFill>
              </a:rPr>
              <a:t>系統實作與執行介面</a:t>
            </a:r>
            <a:endParaRPr lang="en-US" altLang="zh-TW" sz="2000" dirty="0">
              <a:solidFill>
                <a:schemeClr val="bg1"/>
              </a:solidFill>
            </a:endParaRPr>
          </a:p>
          <a:p>
            <a:r>
              <a:rPr lang="en-US" altLang="zh-TW" sz="2000" dirty="0">
                <a:solidFill>
                  <a:schemeClr val="bg1"/>
                </a:solidFill>
              </a:rPr>
              <a:t>6.</a:t>
            </a:r>
            <a:r>
              <a:rPr lang="zh-TW" altLang="en-US" sz="2000" dirty="0">
                <a:solidFill>
                  <a:schemeClr val="bg1"/>
                </a:solidFill>
              </a:rPr>
              <a:t>結論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405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756BE9-C6D0-23F4-B473-16B2EE582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sz="3200" dirty="0"/>
              <a:t>1.</a:t>
            </a:r>
            <a:r>
              <a:rPr lang="zh-TW" altLang="en-US" sz="3200" dirty="0"/>
              <a:t>前言</a:t>
            </a:r>
            <a:br>
              <a:rPr lang="en-US" altLang="zh-TW" sz="3200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EED5C0C-81AF-960E-09C3-7DB47348F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153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BC6F2C-1B07-4487-0CFC-2F15F0F7A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2.</a:t>
            </a:r>
            <a:r>
              <a:rPr lang="zh-TW" altLang="en-US" sz="3200" dirty="0"/>
              <a:t>文獻探討 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232FB0-5323-434B-3153-1137D8C6D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905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0C8FCC-425D-E275-A822-8527861FB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273" y="354950"/>
            <a:ext cx="8886884" cy="953669"/>
          </a:xfrm>
        </p:spPr>
        <p:txBody>
          <a:bodyPr/>
          <a:lstStyle/>
          <a:p>
            <a:r>
              <a:rPr lang="en-US" sz="3200" dirty="0"/>
              <a:t>3.</a:t>
            </a:r>
            <a:r>
              <a:rPr lang="zh-TW" altLang="en-US" sz="3200" dirty="0"/>
              <a:t>系統架構</a:t>
            </a:r>
            <a:endParaRPr lang="en-US" altLang="zh-TW" sz="3200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EA532CD9-11BE-2CD1-C42D-6E1AC7CA9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6150" t="39441" r="18268" b="22295"/>
          <a:stretch/>
        </p:blipFill>
        <p:spPr>
          <a:xfrm>
            <a:off x="919018" y="1198490"/>
            <a:ext cx="10578022" cy="546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784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A55181-2BE1-5953-79E5-6D5E9F1B6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600" y="622212"/>
            <a:ext cx="2939470" cy="578946"/>
          </a:xfrm>
        </p:spPr>
        <p:txBody>
          <a:bodyPr/>
          <a:lstStyle/>
          <a:p>
            <a:r>
              <a:rPr lang="zh-TW" altLang="en-US" dirty="0"/>
              <a:t>資料來源擷取</a:t>
            </a:r>
            <a:endParaRPr 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A46F3AA-F136-27BB-BACB-31653C9E4FA4}"/>
              </a:ext>
            </a:extLst>
          </p:cNvPr>
          <p:cNvSpPr/>
          <p:nvPr/>
        </p:nvSpPr>
        <p:spPr>
          <a:xfrm>
            <a:off x="3094180" y="3841945"/>
            <a:ext cx="5726547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資料庫存取技術</a:t>
            </a:r>
            <a:endParaRPr lang="en-US" dirty="0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4B3AE846-760A-C8F8-BCCD-7601EC1918CB}"/>
              </a:ext>
            </a:extLst>
          </p:cNvPr>
          <p:cNvCxnSpPr/>
          <p:nvPr/>
        </p:nvCxnSpPr>
        <p:spPr>
          <a:xfrm flipH="1">
            <a:off x="4045526" y="3953164"/>
            <a:ext cx="1560947" cy="133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8DA96145-F287-AF80-0711-0DDCC833C26D}"/>
              </a:ext>
            </a:extLst>
          </p:cNvPr>
          <p:cNvCxnSpPr>
            <a:cxnSpLocks/>
          </p:cNvCxnSpPr>
          <p:nvPr/>
        </p:nvCxnSpPr>
        <p:spPr>
          <a:xfrm>
            <a:off x="6303819" y="4141744"/>
            <a:ext cx="1620982" cy="1002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1A338ED-7123-A63F-2DB7-4F778DDDB6F3}"/>
              </a:ext>
            </a:extLst>
          </p:cNvPr>
          <p:cNvSpPr txBox="1"/>
          <p:nvPr/>
        </p:nvSpPr>
        <p:spPr>
          <a:xfrm>
            <a:off x="3477489" y="5343236"/>
            <a:ext cx="113607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dirty="0"/>
              <a:t>SQL</a:t>
            </a:r>
            <a:endParaRPr lang="en-US" sz="2800" b="1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7DA2FE5-6C9C-4BDE-8CF4-BF24CB9AC78F}"/>
              </a:ext>
            </a:extLst>
          </p:cNvPr>
          <p:cNvSpPr txBox="1"/>
          <p:nvPr/>
        </p:nvSpPr>
        <p:spPr>
          <a:xfrm>
            <a:off x="7578440" y="5283200"/>
            <a:ext cx="17225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dirty="0"/>
              <a:t>NoSQL</a:t>
            </a:r>
            <a:endParaRPr lang="en-US" sz="2800" b="1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742A68A6-C7CE-004F-CAE9-4B8A1A08E719}"/>
              </a:ext>
            </a:extLst>
          </p:cNvPr>
          <p:cNvSpPr txBox="1"/>
          <p:nvPr/>
        </p:nvSpPr>
        <p:spPr>
          <a:xfrm>
            <a:off x="8728363" y="5866456"/>
            <a:ext cx="1477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 err="1"/>
              <a:t>MONGOdb</a:t>
            </a:r>
            <a:endParaRPr 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E2CFD2A-80A9-9CBD-B7D2-D8428B78B56A}"/>
              </a:ext>
            </a:extLst>
          </p:cNvPr>
          <p:cNvSpPr txBox="1"/>
          <p:nvPr/>
        </p:nvSpPr>
        <p:spPr>
          <a:xfrm>
            <a:off x="7199744" y="5898783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Redis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3AE2460-4D2A-AC79-5F0C-BD8A16E5BD7F}"/>
              </a:ext>
            </a:extLst>
          </p:cNvPr>
          <p:cNvSpPr txBox="1"/>
          <p:nvPr/>
        </p:nvSpPr>
        <p:spPr>
          <a:xfrm>
            <a:off x="2713180" y="5866456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SQlite</a:t>
            </a:r>
            <a:endParaRPr lang="en-US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CF4DC6E-DBB9-A126-4838-9AC37A57E7E4}"/>
              </a:ext>
            </a:extLst>
          </p:cNvPr>
          <p:cNvSpPr txBox="1"/>
          <p:nvPr/>
        </p:nvSpPr>
        <p:spPr>
          <a:xfrm>
            <a:off x="4006270" y="5921159"/>
            <a:ext cx="11360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Mysql</a:t>
            </a:r>
            <a:endParaRPr lang="en-US" dirty="0"/>
          </a:p>
        </p:txBody>
      </p:sp>
      <p:sp>
        <p:nvSpPr>
          <p:cNvPr id="18" name="標題 1">
            <a:extLst>
              <a:ext uri="{FF2B5EF4-FFF2-40B4-BE49-F238E27FC236}">
                <a16:creationId xmlns:a16="http://schemas.microsoft.com/office/drawing/2014/main" id="{75778C3D-6444-5D62-4A9B-CA094EA14F74}"/>
              </a:ext>
            </a:extLst>
          </p:cNvPr>
          <p:cNvSpPr txBox="1">
            <a:spLocks/>
          </p:cNvSpPr>
          <p:nvPr/>
        </p:nvSpPr>
        <p:spPr>
          <a:xfrm>
            <a:off x="3672608" y="622212"/>
            <a:ext cx="2939470" cy="5789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/>
              <a:t>資料分析</a:t>
            </a:r>
            <a:endParaRPr lang="en-US" dirty="0"/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A34D0268-FE01-103E-8BC4-F20D32F7FFAE}"/>
              </a:ext>
            </a:extLst>
          </p:cNvPr>
          <p:cNvSpPr txBox="1">
            <a:spLocks/>
          </p:cNvSpPr>
          <p:nvPr/>
        </p:nvSpPr>
        <p:spPr>
          <a:xfrm>
            <a:off x="189346" y="4965864"/>
            <a:ext cx="2939470" cy="5789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/>
              <a:t>資料儲存</a:t>
            </a:r>
            <a:endParaRPr lang="en-US" dirty="0"/>
          </a:p>
        </p:txBody>
      </p:sp>
      <p:sp>
        <p:nvSpPr>
          <p:cNvPr id="20" name="標題 1">
            <a:extLst>
              <a:ext uri="{FF2B5EF4-FFF2-40B4-BE49-F238E27FC236}">
                <a16:creationId xmlns:a16="http://schemas.microsoft.com/office/drawing/2014/main" id="{77EF5F9E-0171-011A-E21D-C794B30E83C4}"/>
              </a:ext>
            </a:extLst>
          </p:cNvPr>
          <p:cNvSpPr txBox="1">
            <a:spLocks/>
          </p:cNvSpPr>
          <p:nvPr/>
        </p:nvSpPr>
        <p:spPr>
          <a:xfrm>
            <a:off x="7114310" y="622212"/>
            <a:ext cx="2939470" cy="5789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/>
              <a:t>資料呈現與通知</a:t>
            </a:r>
            <a:endParaRPr 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943522D-C8FD-BFB4-7A29-5214349B4EB0}"/>
              </a:ext>
            </a:extLst>
          </p:cNvPr>
          <p:cNvSpPr/>
          <p:nvPr/>
        </p:nvSpPr>
        <p:spPr>
          <a:xfrm>
            <a:off x="1219200" y="1708727"/>
            <a:ext cx="1394691" cy="7019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爬蟲</a:t>
            </a:r>
            <a:endParaRPr 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1E75D48-4D85-D8BD-A867-4325EB58C6E5}"/>
              </a:ext>
            </a:extLst>
          </p:cNvPr>
          <p:cNvSpPr/>
          <p:nvPr/>
        </p:nvSpPr>
        <p:spPr>
          <a:xfrm>
            <a:off x="7333672" y="1605070"/>
            <a:ext cx="1394691" cy="7019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APP</a:t>
            </a:r>
            <a:endParaRPr 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9F6700B-F570-D227-6DE6-D12B32B4B9CA}"/>
              </a:ext>
            </a:extLst>
          </p:cNvPr>
          <p:cNvSpPr/>
          <p:nvPr/>
        </p:nvSpPr>
        <p:spPr>
          <a:xfrm>
            <a:off x="8809183" y="1605070"/>
            <a:ext cx="1394691" cy="7019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WEB</a:t>
            </a:r>
            <a:endParaRPr 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6E1C4E9-FA6E-D050-F9C9-ADD0276370DF}"/>
              </a:ext>
            </a:extLst>
          </p:cNvPr>
          <p:cNvSpPr/>
          <p:nvPr/>
        </p:nvSpPr>
        <p:spPr>
          <a:xfrm>
            <a:off x="10284694" y="1605070"/>
            <a:ext cx="1394691" cy="7019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/>
              <a:t>LineBOT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043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BB7A85-3C23-962B-7E23-4A9A3D37E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055" y="197932"/>
            <a:ext cx="8886884" cy="953669"/>
          </a:xfrm>
        </p:spPr>
        <p:txBody>
          <a:bodyPr>
            <a:normAutofit/>
          </a:bodyPr>
          <a:lstStyle/>
          <a:p>
            <a:r>
              <a:rPr lang="en-US" sz="3200" dirty="0"/>
              <a:t>4.</a:t>
            </a:r>
            <a:r>
              <a:rPr lang="zh-TW" altLang="en-US" sz="3200" dirty="0"/>
              <a:t>關鍵技術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6B5765-3C4B-9626-BF84-8F1FA29C2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  <a:r>
              <a:rPr lang="zh-TW" altLang="en-US" dirty="0"/>
              <a:t>存取</a:t>
            </a:r>
            <a:r>
              <a:rPr lang="en-US" altLang="zh-TW" dirty="0" err="1"/>
              <a:t>mYSQL</a:t>
            </a:r>
            <a:r>
              <a:rPr lang="zh-TW" altLang="en-US" dirty="0"/>
              <a:t>資料庫技術</a:t>
            </a:r>
            <a:endParaRPr lang="en-US" dirty="0"/>
          </a:p>
          <a:p>
            <a:r>
              <a:rPr lang="en-US" dirty="0"/>
              <a:t>LINEBOT</a:t>
            </a:r>
            <a:r>
              <a:rPr lang="zh-TW" altLang="en-US" dirty="0"/>
              <a:t>關鍵技術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48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0B37F1-EAC7-B193-71A3-DBA0E475E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5.</a:t>
            </a:r>
            <a:r>
              <a:rPr lang="zh-TW" altLang="en-US" sz="3200" dirty="0"/>
              <a:t>系統實作與執行介面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D3B619-2DC4-0F88-90A4-E8C6AEE6C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176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54C153-F55B-604B-E050-CF830E8DC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308768"/>
            <a:ext cx="8886884" cy="953669"/>
          </a:xfrm>
        </p:spPr>
        <p:txBody>
          <a:bodyPr>
            <a:normAutofit/>
          </a:bodyPr>
          <a:lstStyle/>
          <a:p>
            <a:r>
              <a:rPr lang="en-US" altLang="zh-TW" sz="3200" dirty="0"/>
              <a:t>6.</a:t>
            </a:r>
            <a:r>
              <a:rPr lang="zh-TW" altLang="en-US" sz="3200" dirty="0"/>
              <a:t>結論</a:t>
            </a:r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4D89A1-BE0C-0822-91B6-494AEA01E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918764"/>
      </p:ext>
    </p:extLst>
  </p:cSld>
  <p:clrMapOvr>
    <a:masterClrMapping/>
  </p:clrMapOvr>
</p:sld>
</file>

<file path=ppt/theme/theme1.xml><?xml version="1.0" encoding="utf-8"?>
<a:theme xmlns:a="http://schemas.openxmlformats.org/drawingml/2006/main" name="SwellVTI">
  <a:themeElements>
    <a:clrScheme name="AnalogousFromRegularSeed_2SEEDS">
      <a:dk1>
        <a:srgbClr val="000000"/>
      </a:dk1>
      <a:lt1>
        <a:srgbClr val="FFFFFF"/>
      </a:lt1>
      <a:dk2>
        <a:srgbClr val="23323E"/>
      </a:dk2>
      <a:lt2>
        <a:srgbClr val="E8E3E2"/>
      </a:lt2>
      <a:accent1>
        <a:srgbClr val="3B94B1"/>
      </a:accent1>
      <a:accent2>
        <a:srgbClr val="46B4A1"/>
      </a:accent2>
      <a:accent3>
        <a:srgbClr val="4D74C3"/>
      </a:accent3>
      <a:accent4>
        <a:srgbClr val="B13B58"/>
      </a:accent4>
      <a:accent5>
        <a:srgbClr val="C3604D"/>
      </a:accent5>
      <a:accent6>
        <a:srgbClr val="B1803B"/>
      </a:accent6>
      <a:hlink>
        <a:srgbClr val="BF5F3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116</Words>
  <Application>Microsoft Office PowerPoint</Application>
  <PresentationFormat>寬螢幕</PresentationFormat>
  <Paragraphs>34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3" baseType="lpstr">
      <vt:lpstr>-apple-system</vt:lpstr>
      <vt:lpstr>Arial</vt:lpstr>
      <vt:lpstr>Neue Haas Grotesk Text Pro</vt:lpstr>
      <vt:lpstr>SwellVTI</vt:lpstr>
      <vt:lpstr>生成式AI強化的股票APP</vt:lpstr>
      <vt:lpstr>PowerPoint 簡報</vt:lpstr>
      <vt:lpstr>1.前言 </vt:lpstr>
      <vt:lpstr>2.文獻探討 </vt:lpstr>
      <vt:lpstr>3.系統架構</vt:lpstr>
      <vt:lpstr>資料來源擷取</vt:lpstr>
      <vt:lpstr>4.關鍵技術</vt:lpstr>
      <vt:lpstr>5.系統實作與執行介面</vt:lpstr>
      <vt:lpstr>6.結論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KSU</dc:creator>
  <cp:lastModifiedBy>KSU</cp:lastModifiedBy>
  <cp:revision>2</cp:revision>
  <dcterms:created xsi:type="dcterms:W3CDTF">2024-09-24T11:59:13Z</dcterms:created>
  <dcterms:modified xsi:type="dcterms:W3CDTF">2024-09-24T12:34:01Z</dcterms:modified>
</cp:coreProperties>
</file>

<file path=docProps/thumbnail.jpeg>
</file>